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6"/>
  </p:notesMasterIdLst>
  <p:sldIdLst>
    <p:sldId id="266" r:id="rId2"/>
    <p:sldId id="284" r:id="rId3"/>
    <p:sldId id="285" r:id="rId4"/>
    <p:sldId id="286" r:id="rId5"/>
    <p:sldId id="287" r:id="rId6"/>
    <p:sldId id="288" r:id="rId7"/>
    <p:sldId id="292" r:id="rId8"/>
    <p:sldId id="289" r:id="rId9"/>
    <p:sldId id="290" r:id="rId10"/>
    <p:sldId id="291" r:id="rId11"/>
    <p:sldId id="295" r:id="rId12"/>
    <p:sldId id="294" r:id="rId13"/>
    <p:sldId id="293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wmf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B1DED4-035E-4548-AB9E-F9B1FE638F5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68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What-does-the-master-node-and-driver-program-mean-in-Spark-Are-they-the-same-concept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web.utk.edu/~wfeng1/spark/introduction.html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eb.utk.edu/~wfeng1/spark/introduction.html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loudera.com/runtime/7.0.3/using-das/topics/das-viewing-dag-flow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eb.utk.edu/~wfeng1/spark/introductio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Spark Runtime Architecture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Cluster Manager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IN" dirty="0" smtClean="0"/>
              <a:t>Cluster manager is used to launch the Spark application</a:t>
            </a:r>
          </a:p>
          <a:p>
            <a:r>
              <a:rPr lang="en-IN" dirty="0" smtClean="0"/>
              <a:t>Pluggable component </a:t>
            </a:r>
          </a:p>
          <a:p>
            <a:r>
              <a:rPr lang="en-IN" dirty="0" smtClean="0"/>
              <a:t>Allows sparks to run on top of different external managers like YARN, </a:t>
            </a:r>
            <a:r>
              <a:rPr lang="en-IN" dirty="0" err="1" smtClean="0"/>
              <a:t>Mesos</a:t>
            </a:r>
            <a:r>
              <a:rPr lang="en-IN" dirty="0" smtClean="0"/>
              <a:t> as well as standalone cluster manager</a:t>
            </a:r>
          </a:p>
          <a:p>
            <a:endParaRPr lang="en-IN" dirty="0"/>
          </a:p>
          <a:p>
            <a:r>
              <a:rPr lang="en-IN" dirty="0" smtClean="0"/>
              <a:t>Single script to submit your application to cluster i.e. spark-submit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With different options, it can be used to connect to different clusters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Used to manage the resources allotted to the application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1299865"/>
              </p:ext>
            </p:extLst>
          </p:nvPr>
        </p:nvGraphicFramePr>
        <p:xfrm>
          <a:off x="1230051" y="4667250"/>
          <a:ext cx="2209800" cy="123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7" name="Bitmap Image" r:id="rId3" imgW="2209680" imgH="1238400" progId="Paint.Picture">
                  <p:embed/>
                </p:oleObj>
              </mc:Choice>
              <mc:Fallback>
                <p:oleObj name="Bitmap Image" r:id="rId3" imgW="2209680" imgH="12384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30051" y="4667250"/>
                        <a:ext cx="2209800" cy="1238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4197" y="4714875"/>
            <a:ext cx="2124075" cy="1143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9680" y="4714875"/>
            <a:ext cx="1838325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6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execution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2"/>
            <a:ext cx="10160000" cy="35718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https://qphs.fs.quoracdn.net/main-qimg-66904a15c95b8bd7c2ad8ec2d942cc0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2075" y="2295524"/>
            <a:ext cx="57340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632075" y="5410200"/>
            <a:ext cx="5734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 </a:t>
            </a:r>
            <a:r>
              <a:rPr lang="en-US" dirty="0" err="1" smtClean="0">
                <a:hlinkClick r:id="rId3"/>
              </a:rPr>
              <a:t>Quora</a:t>
            </a:r>
            <a:r>
              <a:rPr lang="en-US" dirty="0" smtClean="0">
                <a:hlinkClick r:id="rId3"/>
              </a:rPr>
              <a:t> answer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90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</a:t>
            </a:r>
            <a:r>
              <a:rPr lang="en-US" dirty="0" smtClean="0"/>
              <a:t>execution 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User submits the application using spark-submit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Spark-submit launches the driver program and invokes the main() method of program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Driver program contacts the cluster manager to ask for resources to launch executors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Cluster manager launches the executors on the behalf of driver program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Driver process runs through user application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Based on RDD transformations and actions in the program, driver sends work to executors in form of tasks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Tasks are run on executor processes to compute and save results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If the driver’s main method exits or calls </a:t>
            </a:r>
            <a:r>
              <a:rPr lang="en-US" dirty="0" err="1" smtClean="0"/>
              <a:t>SparkContext.stop</a:t>
            </a:r>
            <a:r>
              <a:rPr lang="en-US" dirty="0" smtClean="0"/>
              <a:t>(), it will terminate all executors and release resources from the cluster manager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Detailed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576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execution (3)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Application flow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67000" y="56388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 </a:t>
            </a:r>
            <a:r>
              <a:rPr lang="en-US" dirty="0" smtClean="0">
                <a:hlinkClick r:id="rId2"/>
              </a:rPr>
              <a:t>Spark Intro blog</a:t>
            </a:r>
            <a:endParaRPr lang="en-US" dirty="0"/>
          </a:p>
        </p:txBody>
      </p:sp>
      <p:pic>
        <p:nvPicPr>
          <p:cNvPr id="6148" name="Picture 4" descr="_images/work_flo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971" y="2224086"/>
            <a:ext cx="6200775" cy="335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253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</a:t>
            </a:r>
            <a:r>
              <a:rPr lang="en-US" smtClean="0"/>
              <a:t>session</a:t>
            </a:r>
            <a:r>
              <a:rPr lang="en-US"/>
              <a:t>: Spark Application Submission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50" y="1143000"/>
            <a:ext cx="6788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</a:t>
            </a:r>
          </a:p>
          <a:p>
            <a:r>
              <a:rPr lang="en-US" dirty="0" smtClean="0"/>
              <a:t>Learning Spark By </a:t>
            </a:r>
            <a:r>
              <a:rPr lang="en-US" dirty="0" err="1" smtClean="0"/>
              <a:t>Karau</a:t>
            </a:r>
            <a:r>
              <a:rPr lang="en-US" dirty="0" smtClean="0"/>
              <a:t>, </a:t>
            </a:r>
            <a:r>
              <a:rPr lang="en-US" dirty="0" err="1" smtClean="0"/>
              <a:t>Konwinski</a:t>
            </a:r>
            <a:r>
              <a:rPr lang="en-US" dirty="0" smtClean="0"/>
              <a:t>  </a:t>
            </a:r>
          </a:p>
          <a:p>
            <a:r>
              <a:rPr lang="en-US" dirty="0" smtClean="0"/>
              <a:t>Spark Documentation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Motivation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Till now executed applications on the local (standalone) mode</a:t>
            </a:r>
          </a:p>
          <a:p>
            <a:endParaRPr lang="en-IN" dirty="0"/>
          </a:p>
          <a:p>
            <a:r>
              <a:rPr lang="en-IN" dirty="0" smtClean="0"/>
              <a:t>How to move to the cluster?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If same application needs to be run on the cluster, nothing needs to be changed!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Just need to add more machines and run it in the cluster mode!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All this possible because of high level API of Spark!</a:t>
            </a:r>
          </a:p>
          <a:p>
            <a:endParaRPr lang="en-IN" dirty="0"/>
          </a:p>
          <a:p>
            <a:r>
              <a:rPr lang="en-IN" dirty="0" smtClean="0"/>
              <a:t>Can rapidly prototype applications on smaller dataset locally</a:t>
            </a:r>
          </a:p>
          <a:p>
            <a:r>
              <a:rPr lang="en-IN" dirty="0" smtClean="0"/>
              <a:t>Run unmodified code on very large clusters !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Spark Runtime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Components of Distributed Spark Application</a:t>
            </a:r>
            <a:endParaRPr lang="en-IN" dirty="0"/>
          </a:p>
        </p:txBody>
      </p:sp>
      <p:pic>
        <p:nvPicPr>
          <p:cNvPr id="4098" name="Picture 2" descr="_images/spark-component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785926"/>
            <a:ext cx="5172075" cy="418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962400" y="6234113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 : </a:t>
            </a:r>
            <a:r>
              <a:rPr lang="en-US" dirty="0" smtClean="0">
                <a:hlinkClick r:id="rId3"/>
              </a:rPr>
              <a:t>Spark intro blog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015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Spark Runtime </a:t>
            </a:r>
            <a:r>
              <a:rPr lang="en-IN" dirty="0" smtClean="0"/>
              <a:t>Architecture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Uses Master/Slave architecture</a:t>
            </a:r>
            <a:r>
              <a:rPr lang="en-IN" dirty="0"/>
              <a:t> </a:t>
            </a:r>
            <a:r>
              <a:rPr lang="en-IN" dirty="0" smtClean="0"/>
              <a:t>with one central coordinator and many distributed workers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Central coordinator – driver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Driver communicates with large number of workers – executors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Both runs in their separate Java processes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Driver and Executor together termed as Spark Application!</a:t>
            </a:r>
          </a:p>
          <a:p>
            <a:endParaRPr lang="en-IN" dirty="0"/>
          </a:p>
          <a:p>
            <a:r>
              <a:rPr lang="en-IN" dirty="0" smtClean="0"/>
              <a:t>Spark application launched on set of machines using external service called cluster manager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Spark has built-in standalone cluster manager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Also supports Hadoop YARN, Apache </a:t>
            </a:r>
            <a:r>
              <a:rPr lang="en-IN" dirty="0" err="1" smtClean="0"/>
              <a:t>Mesos</a:t>
            </a:r>
            <a:r>
              <a:rPr lang="en-IN" dirty="0" smtClean="0"/>
              <a:t> as cluster managers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" name="Picture 2" descr="https://1.bp.blogspot.com/-ZBuyVW4dJFg/VHU1k1GPFPI/AAAAAAAAA6o/1toMrlMX608/s1600/Screen%2BShot%2B2014-11-25%2Bat%2B4.14.49%2BP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473" y="4395716"/>
            <a:ext cx="5667375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32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Driver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Driver is the central coordinator for Spark application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Runs in separate Java process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It’s the process where main() method of program runs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It’s the process running the user code that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Creates </a:t>
            </a:r>
            <a:r>
              <a:rPr lang="en-IN" dirty="0" err="1" smtClean="0"/>
              <a:t>SparkContext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Creates RDDs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Performs transformations and actions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  <a:p>
            <a:r>
              <a:rPr lang="en-IN" dirty="0" smtClean="0"/>
              <a:t>Once the driver terminates, application ends</a:t>
            </a:r>
          </a:p>
          <a:p>
            <a:endParaRPr lang="en-IN" dirty="0" smtClean="0"/>
          </a:p>
          <a:p>
            <a:r>
              <a:rPr lang="en-IN" dirty="0" smtClean="0"/>
              <a:t>Two responsibilities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Converting user program into tasks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Scheduling tasks on executors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975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Driver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IN" dirty="0" smtClean="0"/>
              <a:t>Converting user program into tasks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Physical execution unit is called as task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Smallest unit of work – task!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Programs creates </a:t>
            </a:r>
            <a:r>
              <a:rPr lang="en-IN" dirty="0" err="1" smtClean="0"/>
              <a:t>SparkContext</a:t>
            </a:r>
            <a:r>
              <a:rPr lang="en-IN" dirty="0" smtClean="0"/>
              <a:t>, Create RDDs and perform transformations, actions on RDDs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Implicitly a logical directed acyclic graph (DAG) of operations is created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When driver runs, it coverts the DAG into physical execution plan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Converts execution plan into stages which in turn consists of tasks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Tasks are bundled up and sent to the cluster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Two </a:t>
            </a:r>
            <a:r>
              <a:rPr lang="en-IN" dirty="0"/>
              <a:t>Duties - Converting user program into tasks</a:t>
            </a:r>
          </a:p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1148527" y="6488668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 </a:t>
            </a:r>
            <a:r>
              <a:rPr lang="en-US" dirty="0" err="1" smtClean="0">
                <a:hlinkClick r:id="rId3"/>
              </a:rPr>
              <a:t>Databricks</a:t>
            </a:r>
            <a:r>
              <a:rPr lang="en-US" dirty="0" smtClean="0">
                <a:hlinkClick r:id="rId3"/>
              </a:rPr>
              <a:t> docs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0" y="3695700"/>
            <a:ext cx="4495800" cy="313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963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Driver 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IN" dirty="0"/>
              <a:t>Scheduling the tasks on executors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With execution plan, Driver needs to coordinate scheduling of tasks on executors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When executor starts, it gets registered with driver, so driver has complete info about them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Executor is process capable of running tasks and storing RDD data</a:t>
            </a:r>
          </a:p>
          <a:p>
            <a:endParaRPr lang="en-IN" dirty="0"/>
          </a:p>
          <a:p>
            <a:r>
              <a:rPr lang="en-IN" dirty="0" smtClean="0"/>
              <a:t>Based on data placement, Spark will identify the executors to schedule the tasks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When tasks completed on executor, they might have cached data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Driver uses that cached data to schedule future tasks based on that data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Two Duties – Tasks Scheduling</a:t>
            </a:r>
            <a:endParaRPr lang="en-IN" dirty="0"/>
          </a:p>
        </p:txBody>
      </p:sp>
      <p:pic>
        <p:nvPicPr>
          <p:cNvPr id="3076" name="Picture 4" descr="_images/spark-components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152900"/>
            <a:ext cx="804862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372600" y="64770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 : </a:t>
            </a:r>
            <a:r>
              <a:rPr lang="en-US" dirty="0" smtClean="0">
                <a:hlinkClick r:id="rId3"/>
              </a:rPr>
              <a:t>Spark intro blog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9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Driver </a:t>
            </a:r>
            <a:r>
              <a:rPr lang="en-IN" dirty="0" smtClean="0"/>
              <a:t>(4)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8514861" cy="4571999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/>
              <a:t>DAGScheduler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computes </a:t>
            </a:r>
            <a:r>
              <a:rPr lang="en-US" dirty="0"/>
              <a:t>a DAG of stages for each job and submits them to </a:t>
            </a:r>
            <a:r>
              <a:rPr lang="en-US" dirty="0" err="1"/>
              <a:t>TaskScheduler</a:t>
            </a:r>
            <a:r>
              <a:rPr lang="en-US" dirty="0"/>
              <a:t>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determines </a:t>
            </a:r>
            <a:r>
              <a:rPr lang="en-US" dirty="0"/>
              <a:t>preferred locations for tasks (based on cache status or shuffle files locations)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finds </a:t>
            </a:r>
            <a:r>
              <a:rPr lang="en-US" dirty="0"/>
              <a:t>minimum schedule to run the jobs</a:t>
            </a:r>
          </a:p>
          <a:p>
            <a:endParaRPr lang="en-US" dirty="0" smtClean="0"/>
          </a:p>
          <a:p>
            <a:r>
              <a:rPr lang="en-US" dirty="0" err="1" smtClean="0"/>
              <a:t>TaskScheduler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responsible </a:t>
            </a:r>
            <a:r>
              <a:rPr lang="en-US" dirty="0"/>
              <a:t>for </a:t>
            </a:r>
            <a:endParaRPr lang="en-US" dirty="0" smtClean="0"/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sending </a:t>
            </a:r>
            <a:r>
              <a:rPr lang="en-US" dirty="0"/>
              <a:t>tasks to the </a:t>
            </a:r>
            <a:r>
              <a:rPr lang="en-US" dirty="0" smtClean="0"/>
              <a:t>cluster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running them,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retrying </a:t>
            </a:r>
            <a:r>
              <a:rPr lang="en-US" dirty="0"/>
              <a:t>if there are failures, and mitigating </a:t>
            </a:r>
            <a:r>
              <a:rPr lang="en-US" dirty="0" smtClean="0"/>
              <a:t>stragglers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 err="1" smtClean="0"/>
              <a:t>SchedulerBackend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backend </a:t>
            </a:r>
            <a:r>
              <a:rPr lang="en-US" dirty="0"/>
              <a:t>interface for scheduling systems that allows plugging in different </a:t>
            </a:r>
            <a:r>
              <a:rPr lang="en-US" dirty="0" smtClean="0"/>
              <a:t>implementations (</a:t>
            </a:r>
            <a:r>
              <a:rPr lang="en-US" dirty="0" err="1"/>
              <a:t>Mesos</a:t>
            </a:r>
            <a:r>
              <a:rPr lang="en-US" dirty="0"/>
              <a:t>, YARN, Standalone, local)</a:t>
            </a:r>
          </a:p>
          <a:p>
            <a:endParaRPr lang="en-US" dirty="0" smtClean="0"/>
          </a:p>
          <a:p>
            <a:r>
              <a:rPr lang="en-US" dirty="0" err="1" smtClean="0"/>
              <a:t>BlockManager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provides </a:t>
            </a:r>
            <a:r>
              <a:rPr lang="en-US" dirty="0"/>
              <a:t>interfaces for putting and retrieving blocks both locally and remotely into various stores (memory, </a:t>
            </a:r>
            <a:r>
              <a:rPr lang="en-US" dirty="0" smtClean="0"/>
              <a:t>disk)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Program Translation into Tasks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0" y="2438400"/>
            <a:ext cx="1733333" cy="20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08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Executors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IN" dirty="0" smtClean="0"/>
              <a:t>Worker processes responsible for running individual tasks in given Spark job</a:t>
            </a:r>
          </a:p>
          <a:p>
            <a:r>
              <a:rPr lang="en-IN" dirty="0" smtClean="0"/>
              <a:t>Launched when application is started and typically run till lifetime of application</a:t>
            </a:r>
          </a:p>
          <a:p>
            <a:r>
              <a:rPr lang="en-IN" dirty="0" smtClean="0"/>
              <a:t>Even if executors fails, Spark application does not fail</a:t>
            </a:r>
          </a:p>
          <a:p>
            <a:endParaRPr lang="en-IN" dirty="0"/>
          </a:p>
          <a:p>
            <a:r>
              <a:rPr lang="en-IN" dirty="0" smtClean="0"/>
              <a:t>Roles of executors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Run the tasks and return the result to the driver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Provide in-memory storage for RDDs that are cached by user programs</a:t>
            </a:r>
          </a:p>
          <a:p>
            <a:pPr>
              <a:buFont typeface="Wingdings" panose="05000000000000000000" pitchFamily="2" charset="2"/>
              <a:buChar char="ü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2857" y="2505238"/>
            <a:ext cx="1657143" cy="26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13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3239</TotalTime>
  <Words>796</Words>
  <Application>Microsoft Office PowerPoint</Application>
  <PresentationFormat>Widescreen</PresentationFormat>
  <Paragraphs>120</Paragraphs>
  <Slides>14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Bitmap Image</vt:lpstr>
      <vt:lpstr>Spark Runtime Architecture</vt:lpstr>
      <vt:lpstr>Motivation</vt:lpstr>
      <vt:lpstr>Spark Runtime Architecture</vt:lpstr>
      <vt:lpstr>Spark Runtime Architecture (2)</vt:lpstr>
      <vt:lpstr>Driver</vt:lpstr>
      <vt:lpstr>Driver (2)</vt:lpstr>
      <vt:lpstr>Driver (3)</vt:lpstr>
      <vt:lpstr>Driver (4) </vt:lpstr>
      <vt:lpstr>Executors</vt:lpstr>
      <vt:lpstr>Cluster Manager</vt:lpstr>
      <vt:lpstr>Application execution</vt:lpstr>
      <vt:lpstr>Application execution (2)</vt:lpstr>
      <vt:lpstr>Application execution (3)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240</cp:revision>
  <dcterms:created xsi:type="dcterms:W3CDTF">2018-10-16T06:13:57Z</dcterms:created>
  <dcterms:modified xsi:type="dcterms:W3CDTF">2021-02-27T02:43:55Z</dcterms:modified>
</cp:coreProperties>
</file>

<file path=docProps/thumbnail.jpeg>
</file>